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</p:sldIdLst>
  <p:sldSz cy="35999725" cx="2519997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8186">
          <p15:clr>
            <a:srgbClr val="A4A3A4"/>
          </p15:clr>
        </p15:guide>
        <p15:guide id="2" pos="7642">
          <p15:clr>
            <a:srgbClr val="A4A3A4"/>
          </p15:clr>
        </p15:guide>
        <p15:guide id="3" pos="15376">
          <p15:clr>
            <a:srgbClr val="A4A3A4"/>
          </p15:clr>
        </p15:guide>
        <p15:guide id="4" pos="430">
          <p15:clr>
            <a:srgbClr val="A4A3A4"/>
          </p15:clr>
        </p15:guide>
        <p15:guide id="5" orient="horz" pos="11338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7" roundtripDataSignature="AMtx7miUbF72LG3bM4joEIhyDATwWSAf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8186"/>
        <p:guide pos="7642"/>
        <p:guide pos="15376"/>
        <p:guide pos="430"/>
        <p:guide pos="1133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customschemas.google.com/relationships/presentationmetadata" Target="metadata"/></Relationships>
</file>

<file path=ppt/media/image10.png>
</file>

<file path=ppt/media/image11.png>
</file>

<file path=ppt/media/image12.png>
</file>

<file path=ppt/media/image13.jpg>
</file>

<file path=ppt/media/image14.png>
</file>

<file path=ppt/media/image16.png>
</file>

<file path=ppt/media/image17.png>
</file>

<file path=ppt/media/image18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1889998" y="5891626"/>
            <a:ext cx="21419979" cy="1253324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535"/>
              <a:buFont typeface="Calibri"/>
              <a:buNone/>
              <a:defRPr sz="1653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3149997" y="18908198"/>
            <a:ext cx="18899981" cy="86916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6614"/>
              <a:buNone/>
              <a:defRPr sz="6614"/>
            </a:lvl1pPr>
            <a:lvl2pPr lvl="1" algn="ctr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5512"/>
              <a:buNone/>
              <a:defRPr sz="5512"/>
            </a:lvl2pPr>
            <a:lvl3pPr lvl="2" algn="ctr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961"/>
              <a:buNone/>
              <a:defRPr sz="4961"/>
            </a:lvl3pPr>
            <a:lvl4pPr lvl="3" algn="ctr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sz="4409"/>
            </a:lvl4pPr>
            <a:lvl5pPr lvl="4" algn="ctr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sz="4409"/>
            </a:lvl5pPr>
            <a:lvl6pPr lvl="5" algn="ctr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sz="4409"/>
            </a:lvl6pPr>
            <a:lvl7pPr lvl="6" algn="ctr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sz="4409"/>
            </a:lvl7pPr>
            <a:lvl8pPr lvl="7" algn="ctr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sz="4409"/>
            </a:lvl8pPr>
            <a:lvl9pPr lvl="8" algn="ctr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sz="4409"/>
            </a:lvl9pPr>
          </a:lstStyle>
          <a:p/>
        </p:txBody>
      </p:sp>
      <p:sp>
        <p:nvSpPr>
          <p:cNvPr id="14" name="Google Shape;14;p3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1732499" y="1916661"/>
            <a:ext cx="21734978" cy="6958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 rot="5400000">
            <a:off x="1179237" y="10136527"/>
            <a:ext cx="22841503" cy="217349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 rot="5400000">
            <a:off x="5496548" y="14453838"/>
            <a:ext cx="30508114" cy="54337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-5528440" y="9177593"/>
            <a:ext cx="30508114" cy="159862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1732499" y="1916661"/>
            <a:ext cx="21734978" cy="6958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1732499" y="9583264"/>
            <a:ext cx="21734978" cy="228415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1719375" y="8974945"/>
            <a:ext cx="21734978" cy="149748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535"/>
              <a:buFont typeface="Calibri"/>
              <a:buNone/>
              <a:defRPr sz="1653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1719375" y="24091502"/>
            <a:ext cx="21734978" cy="78749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6614"/>
              <a:buNone/>
              <a:defRPr sz="6614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rgbClr val="888888"/>
              </a:buClr>
              <a:buSzPts val="5512"/>
              <a:buNone/>
              <a:defRPr sz="5512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rgbClr val="888888"/>
              </a:buClr>
              <a:buSzPts val="4961"/>
              <a:buNone/>
              <a:defRPr sz="4961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rgbClr val="888888"/>
              </a:buClr>
              <a:buSzPts val="4409"/>
              <a:buNone/>
              <a:defRPr sz="4409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rgbClr val="888888"/>
              </a:buClr>
              <a:buSzPts val="4409"/>
              <a:buNone/>
              <a:defRPr sz="4409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rgbClr val="888888"/>
              </a:buClr>
              <a:buSzPts val="4409"/>
              <a:buNone/>
              <a:defRPr sz="4409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rgbClr val="888888"/>
              </a:buClr>
              <a:buSzPts val="4409"/>
              <a:buNone/>
              <a:defRPr sz="4409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rgbClr val="888888"/>
              </a:buClr>
              <a:buSzPts val="4409"/>
              <a:buNone/>
              <a:defRPr sz="4409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rgbClr val="888888"/>
              </a:buClr>
              <a:buSzPts val="4409"/>
              <a:buNone/>
              <a:defRPr sz="4409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1732499" y="1916661"/>
            <a:ext cx="21734978" cy="6958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1732498" y="9583264"/>
            <a:ext cx="10709989" cy="228415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2" type="body"/>
          </p:nvPr>
        </p:nvSpPr>
        <p:spPr>
          <a:xfrm>
            <a:off x="12757488" y="9583264"/>
            <a:ext cx="10709989" cy="228415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1735781" y="1916661"/>
            <a:ext cx="21734978" cy="6958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1735783" y="8824938"/>
            <a:ext cx="10660769" cy="432496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6614"/>
              <a:buNone/>
              <a:defRPr b="1" sz="6614"/>
            </a:lvl1pPr>
            <a:lvl2pPr indent="-2286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5512"/>
              <a:buNone/>
              <a:defRPr b="1" sz="5512"/>
            </a:lvl2pPr>
            <a:lvl3pPr indent="-2286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961"/>
              <a:buNone/>
              <a:defRPr b="1" sz="4961"/>
            </a:lvl3pPr>
            <a:lvl4pPr indent="-2286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4pPr>
            <a:lvl5pPr indent="-2286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5pPr>
            <a:lvl6pPr indent="-2286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6pPr>
            <a:lvl7pPr indent="-2286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7pPr>
            <a:lvl8pPr indent="-2286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8pPr>
            <a:lvl9pPr indent="-2286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1735783" y="13149904"/>
            <a:ext cx="10660769" cy="193415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3" type="body"/>
          </p:nvPr>
        </p:nvSpPr>
        <p:spPr>
          <a:xfrm>
            <a:off x="12757489" y="8824938"/>
            <a:ext cx="10713272" cy="432496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6614"/>
              <a:buNone/>
              <a:defRPr b="1" sz="6614"/>
            </a:lvl1pPr>
            <a:lvl2pPr indent="-2286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5512"/>
              <a:buNone/>
              <a:defRPr b="1" sz="5512"/>
            </a:lvl2pPr>
            <a:lvl3pPr indent="-2286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961"/>
              <a:buNone/>
              <a:defRPr b="1" sz="4961"/>
            </a:lvl3pPr>
            <a:lvl4pPr indent="-2286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4pPr>
            <a:lvl5pPr indent="-2286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5pPr>
            <a:lvl6pPr indent="-2286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6pPr>
            <a:lvl7pPr indent="-2286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7pPr>
            <a:lvl8pPr indent="-2286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8pPr>
            <a:lvl9pPr indent="-2286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b="1" sz="4409"/>
            </a:lvl9pPr>
          </a:lstStyle>
          <a:p/>
        </p:txBody>
      </p:sp>
      <p:sp>
        <p:nvSpPr>
          <p:cNvPr id="41" name="Google Shape;41;p7"/>
          <p:cNvSpPr txBox="1"/>
          <p:nvPr>
            <p:ph idx="4" type="body"/>
          </p:nvPr>
        </p:nvSpPr>
        <p:spPr>
          <a:xfrm>
            <a:off x="12757489" y="13149904"/>
            <a:ext cx="10713272" cy="193415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1732499" y="1916661"/>
            <a:ext cx="21734978" cy="6958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1735780" y="2399982"/>
            <a:ext cx="8127648" cy="83999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19"/>
              <a:buFont typeface="Calibri"/>
              <a:buNone/>
              <a:defRPr sz="881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10713272" y="5183304"/>
            <a:ext cx="12757487" cy="255831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788606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8819"/>
              <a:buChar char="•"/>
              <a:defRPr sz="8819"/>
            </a:lvl1pPr>
            <a:lvl2pPr indent="-718629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7717"/>
              <a:buChar char="•"/>
              <a:defRPr sz="7717"/>
            </a:lvl2pPr>
            <a:lvl3pPr indent="-648589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6614"/>
              <a:buChar char="•"/>
              <a:defRPr sz="6614"/>
            </a:lvl3pPr>
            <a:lvl4pPr indent="-578612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5512"/>
              <a:buChar char="•"/>
              <a:defRPr sz="5512"/>
            </a:lvl4pPr>
            <a:lvl5pPr indent="-578612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5512"/>
              <a:buChar char="•"/>
              <a:defRPr sz="5512"/>
            </a:lvl5pPr>
            <a:lvl6pPr indent="-578612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5512"/>
              <a:buChar char="•"/>
              <a:defRPr sz="5512"/>
            </a:lvl6pPr>
            <a:lvl7pPr indent="-578612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5512"/>
              <a:buChar char="•"/>
              <a:defRPr sz="5512"/>
            </a:lvl7pPr>
            <a:lvl8pPr indent="-578612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5512"/>
              <a:buChar char="•"/>
              <a:defRPr sz="5512"/>
            </a:lvl8pPr>
            <a:lvl9pPr indent="-578612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5512"/>
              <a:buChar char="•"/>
              <a:defRPr sz="5512"/>
            </a:lvl9pPr>
          </a:lstStyle>
          <a:p/>
        </p:txBody>
      </p:sp>
      <p:sp>
        <p:nvSpPr>
          <p:cNvPr id="57" name="Google Shape;57;p10"/>
          <p:cNvSpPr txBox="1"/>
          <p:nvPr>
            <p:ph idx="2" type="body"/>
          </p:nvPr>
        </p:nvSpPr>
        <p:spPr>
          <a:xfrm>
            <a:off x="1735780" y="10799922"/>
            <a:ext cx="8127648" cy="200081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sz="4409"/>
            </a:lvl1pPr>
            <a:lvl2pPr indent="-2286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3858"/>
              <a:buNone/>
              <a:defRPr sz="3858"/>
            </a:lvl2pPr>
            <a:lvl3pPr indent="-2286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3pPr>
            <a:lvl4pPr indent="-2286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4pPr>
            <a:lvl5pPr indent="-2286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5pPr>
            <a:lvl6pPr indent="-2286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6pPr>
            <a:lvl7pPr indent="-2286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7pPr>
            <a:lvl8pPr indent="-2286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8pPr>
            <a:lvl9pPr indent="-2286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9pPr>
          </a:lstStyle>
          <a:p/>
        </p:txBody>
      </p:sp>
      <p:sp>
        <p:nvSpPr>
          <p:cNvPr id="58" name="Google Shape;58;p10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1735780" y="2399982"/>
            <a:ext cx="8127648" cy="83999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19"/>
              <a:buFont typeface="Calibri"/>
              <a:buNone/>
              <a:defRPr sz="881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/>
          <p:nvPr>
            <p:ph idx="2" type="pic"/>
          </p:nvPr>
        </p:nvSpPr>
        <p:spPr>
          <a:xfrm>
            <a:off x="10713272" y="5183304"/>
            <a:ext cx="12757487" cy="25583147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1735780" y="10799922"/>
            <a:ext cx="8127648" cy="200081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4409"/>
              <a:buNone/>
              <a:defRPr sz="4409"/>
            </a:lvl1pPr>
            <a:lvl2pPr indent="-228600" lvl="1" marL="914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3858"/>
              <a:buNone/>
              <a:defRPr sz="3858"/>
            </a:lvl2pPr>
            <a:lvl3pPr indent="-228600" lvl="2" marL="1371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3pPr>
            <a:lvl4pPr indent="-228600" lvl="3" marL="1828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4pPr>
            <a:lvl5pPr indent="-228600" lvl="4" marL="22860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5pPr>
            <a:lvl6pPr indent="-228600" lvl="5" marL="27432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6pPr>
            <a:lvl7pPr indent="-228600" lvl="6" marL="32004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7pPr>
            <a:lvl8pPr indent="-228600" lvl="7" marL="36576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8pPr>
            <a:lvl9pPr indent="-228600" lvl="8" marL="411480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2756"/>
              <a:buNone/>
              <a:defRPr sz="2756"/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1732499" y="1916661"/>
            <a:ext cx="21734978" cy="6958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126"/>
              <a:buFont typeface="Calibri"/>
              <a:buNone/>
              <a:defRPr b="0" i="0" sz="1212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1732499" y="9583264"/>
            <a:ext cx="21734978" cy="228415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718629" lvl="0" marL="457200" marR="0" rtl="0" algn="l">
              <a:lnSpc>
                <a:spcPct val="90000"/>
              </a:lnSpc>
              <a:spcBef>
                <a:spcPts val="2756"/>
              </a:spcBef>
              <a:spcAft>
                <a:spcPts val="0"/>
              </a:spcAft>
              <a:buClr>
                <a:schemeClr val="dk1"/>
              </a:buClr>
              <a:buSzPts val="7717"/>
              <a:buFont typeface="Arial"/>
              <a:buChar char="•"/>
              <a:defRPr b="0" i="0" sz="771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48589" lvl="1" marL="914400" marR="0" rtl="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6614"/>
              <a:buFont typeface="Arial"/>
              <a:buChar char="•"/>
              <a:defRPr b="0" i="0" sz="661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78612" lvl="2" marL="1371600" marR="0" rtl="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5512"/>
              <a:buFont typeface="Arial"/>
              <a:buChar char="•"/>
              <a:defRPr b="0" i="0" sz="5512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543623" lvl="3" marL="1828800" marR="0" rtl="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961"/>
              <a:buFont typeface="Arial"/>
              <a:buChar char="•"/>
              <a:defRPr b="0" i="0" sz="496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543623" lvl="4" marL="2286000" marR="0" rtl="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961"/>
              <a:buFont typeface="Arial"/>
              <a:buChar char="•"/>
              <a:defRPr b="0" i="0" sz="496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543623" lvl="5" marL="2743200" marR="0" rtl="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961"/>
              <a:buFont typeface="Arial"/>
              <a:buChar char="•"/>
              <a:defRPr b="0" i="0" sz="496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543623" lvl="6" marL="3200400" marR="0" rtl="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961"/>
              <a:buFont typeface="Arial"/>
              <a:buChar char="•"/>
              <a:defRPr b="0" i="0" sz="496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543623" lvl="7" marL="3657600" marR="0" rtl="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961"/>
              <a:buFont typeface="Arial"/>
              <a:buChar char="•"/>
              <a:defRPr b="0" i="0" sz="496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543623" lvl="8" marL="4114800" marR="0" rtl="0" algn="l">
              <a:lnSpc>
                <a:spcPct val="90000"/>
              </a:lnSpc>
              <a:spcBef>
                <a:spcPts val="1378"/>
              </a:spcBef>
              <a:spcAft>
                <a:spcPts val="0"/>
              </a:spcAft>
              <a:buClr>
                <a:schemeClr val="dk1"/>
              </a:buClr>
              <a:buSzPts val="4961"/>
              <a:buFont typeface="Arial"/>
              <a:buChar char="•"/>
              <a:defRPr b="0" i="0" sz="4961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30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330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330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330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330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330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330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330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330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330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0.png"/><Relationship Id="rId10" Type="http://schemas.openxmlformats.org/officeDocument/2006/relationships/image" Target="../media/image18.png"/><Relationship Id="rId13" Type="http://schemas.openxmlformats.org/officeDocument/2006/relationships/image" Target="../media/image7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Relationship Id="rId4" Type="http://schemas.openxmlformats.org/officeDocument/2006/relationships/image" Target="../media/image16.png"/><Relationship Id="rId9" Type="http://schemas.openxmlformats.org/officeDocument/2006/relationships/image" Target="../media/image8.png"/><Relationship Id="rId15" Type="http://schemas.openxmlformats.org/officeDocument/2006/relationships/image" Target="../media/image12.png"/><Relationship Id="rId14" Type="http://schemas.openxmlformats.org/officeDocument/2006/relationships/image" Target="../media/image11.png"/><Relationship Id="rId16" Type="http://schemas.openxmlformats.org/officeDocument/2006/relationships/image" Target="../media/image17.png"/><Relationship Id="rId5" Type="http://schemas.openxmlformats.org/officeDocument/2006/relationships/image" Target="../media/image14.png"/><Relationship Id="rId6" Type="http://schemas.openxmlformats.org/officeDocument/2006/relationships/image" Target="../media/image4.png"/><Relationship Id="rId7" Type="http://schemas.openxmlformats.org/officeDocument/2006/relationships/image" Target="../media/image3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áfico, Gráfico en cascada&#10;&#10;Descripción generada automáticamente"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41500"/>
            <a:ext cx="25199975" cy="36040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438" y="14718592"/>
            <a:ext cx="11420475" cy="1089682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1047200" y="5662750"/>
            <a:ext cx="103755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6400">
                <a:solidFill>
                  <a:srgbClr val="1D1D3E"/>
                </a:solidFill>
                <a:latin typeface="Calibri"/>
                <a:ea typeface="Calibri"/>
                <a:cs typeface="Calibri"/>
                <a:sym typeface="Calibri"/>
              </a:rPr>
              <a:t>ARTICULACIÓN DE UN ROBOT CHEETAH</a:t>
            </a:r>
            <a:endParaRPr b="1" sz="6400">
              <a:solidFill>
                <a:srgbClr val="1D1D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1131338" y="14752459"/>
            <a:ext cx="5704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Objetivos</a:t>
            </a:r>
            <a:endParaRPr b="1" sz="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15487356" y="6556993"/>
            <a:ext cx="7049087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Resultados /Solución</a:t>
            </a:r>
            <a:endParaRPr b="1" sz="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20548500" y="3871600"/>
            <a:ext cx="302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Miguel Angel Segura Figueroa</a:t>
            </a:r>
            <a:b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maseguram@unal.edu.co</a:t>
            </a:r>
            <a:endParaRPr b="1" i="1"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3865374" y="2633000"/>
            <a:ext cx="4734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Proyecto Aplicado a Ingeniería PAI</a:t>
            </a:r>
            <a:endParaRPr b="1"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9668399" y="2594450"/>
            <a:ext cx="3823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Fernando José  Rodríguez  Mesa</a:t>
            </a:r>
            <a:endParaRPr b="1"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20034750" y="2915950"/>
            <a:ext cx="3453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fjrodriguezm@unal.edu.co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474" y="8333482"/>
            <a:ext cx="11420475" cy="108968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 txBox="1"/>
          <p:nvPr/>
        </p:nvSpPr>
        <p:spPr>
          <a:xfrm>
            <a:off x="1131375" y="8370492"/>
            <a:ext cx="570424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Introducción</a:t>
            </a:r>
            <a:endParaRPr b="1" sz="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5" name="Google Shape;9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473" y="26705457"/>
            <a:ext cx="11420475" cy="1089682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"/>
          <p:cNvSpPr txBox="1"/>
          <p:nvPr/>
        </p:nvSpPr>
        <p:spPr>
          <a:xfrm>
            <a:off x="1131375" y="26705457"/>
            <a:ext cx="5704249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Impactos</a:t>
            </a:r>
            <a:endParaRPr b="1" sz="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7" name="Google Shape;9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69739" y="19710083"/>
            <a:ext cx="11420475" cy="1089682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"/>
          <p:cNvSpPr txBox="1"/>
          <p:nvPr/>
        </p:nvSpPr>
        <p:spPr>
          <a:xfrm>
            <a:off x="13306505" y="19747092"/>
            <a:ext cx="5704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Metodología</a:t>
            </a:r>
            <a:endParaRPr b="1" sz="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69739" y="26991002"/>
            <a:ext cx="11420475" cy="1089682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"/>
          <p:cNvSpPr txBox="1"/>
          <p:nvPr/>
        </p:nvSpPr>
        <p:spPr>
          <a:xfrm>
            <a:off x="13263052" y="26991011"/>
            <a:ext cx="5704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Conexiones</a:t>
            </a:r>
            <a:endParaRPr b="1" sz="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974659" y="6542486"/>
            <a:ext cx="11472841" cy="1089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263052" y="6830152"/>
            <a:ext cx="285750" cy="51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rot="10800000">
            <a:off x="23924178" y="6830152"/>
            <a:ext cx="285750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"/>
          <p:cNvSpPr txBox="1"/>
          <p:nvPr/>
        </p:nvSpPr>
        <p:spPr>
          <a:xfrm>
            <a:off x="13548802" y="6596279"/>
            <a:ext cx="10375376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Solución o Resultado</a:t>
            </a:r>
            <a:endParaRPr b="1" sz="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447462" y="8583048"/>
            <a:ext cx="590550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447425" y="14965014"/>
            <a:ext cx="590550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447462" y="26955023"/>
            <a:ext cx="590550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3639228" y="27240556"/>
            <a:ext cx="590550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3639219" y="17898024"/>
            <a:ext cx="590550" cy="59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"/>
          <p:cNvSpPr/>
          <p:nvPr/>
        </p:nvSpPr>
        <p:spPr>
          <a:xfrm>
            <a:off x="752475" y="9794925"/>
            <a:ext cx="11420400" cy="4562400"/>
          </a:xfrm>
          <a:prstGeom prst="rect">
            <a:avLst/>
          </a:prstGeom>
          <a:solidFill>
            <a:srgbClr val="E6E2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"/>
          <p:cNvSpPr txBox="1"/>
          <p:nvPr/>
        </p:nvSpPr>
        <p:spPr>
          <a:xfrm>
            <a:off x="17690375" y="3871600"/>
            <a:ext cx="3145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Julián Felipe Medina Veira</a:t>
            </a:r>
            <a:b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jmedinave@unal.edu.co</a:t>
            </a:r>
            <a:endParaRPr b="1" i="1"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"/>
          <p:cNvSpPr txBox="1"/>
          <p:nvPr/>
        </p:nvSpPr>
        <p:spPr>
          <a:xfrm>
            <a:off x="17690376" y="4939875"/>
            <a:ext cx="2652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Juan Camilo Olaya </a:t>
            </a:r>
            <a: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Mantilla</a:t>
            </a:r>
            <a:b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jolayam@unal.edu.co</a:t>
            </a:r>
            <a:endParaRPr b="1" i="1"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13942828" y="4939875"/>
            <a:ext cx="281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Valentina Cruz De Paula</a:t>
            </a:r>
            <a:b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vcruzd@unal.edu.co</a:t>
            </a:r>
            <a:endParaRPr b="1" i="1"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"/>
          <p:cNvSpPr txBox="1"/>
          <p:nvPr/>
        </p:nvSpPr>
        <p:spPr>
          <a:xfrm>
            <a:off x="13936600" y="3871600"/>
            <a:ext cx="302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Daniel Felipe Cantor Santana</a:t>
            </a:r>
            <a:b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1" lang="es-MX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dfcantors@unal.edu.co</a:t>
            </a:r>
            <a:endParaRPr b="1" i="1"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"/>
          <p:cNvSpPr/>
          <p:nvPr/>
        </p:nvSpPr>
        <p:spPr>
          <a:xfrm>
            <a:off x="752525" y="16110421"/>
            <a:ext cx="11420400" cy="9657000"/>
          </a:xfrm>
          <a:prstGeom prst="rect">
            <a:avLst/>
          </a:prstGeom>
          <a:solidFill>
            <a:srgbClr val="E6E2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"/>
          <p:cNvSpPr/>
          <p:nvPr/>
        </p:nvSpPr>
        <p:spPr>
          <a:xfrm>
            <a:off x="13069739" y="21077449"/>
            <a:ext cx="11420400" cy="4941600"/>
          </a:xfrm>
          <a:prstGeom prst="rect">
            <a:avLst/>
          </a:prstGeom>
          <a:solidFill>
            <a:srgbClr val="E6E2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"/>
          <p:cNvSpPr/>
          <p:nvPr/>
        </p:nvSpPr>
        <p:spPr>
          <a:xfrm>
            <a:off x="13027025" y="7981151"/>
            <a:ext cx="11420400" cy="11091900"/>
          </a:xfrm>
          <a:prstGeom prst="rect">
            <a:avLst/>
          </a:prstGeom>
          <a:solidFill>
            <a:srgbClr val="E6E2F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"/>
          <p:cNvSpPr txBox="1"/>
          <p:nvPr/>
        </p:nvSpPr>
        <p:spPr>
          <a:xfrm>
            <a:off x="1373025" y="16430050"/>
            <a:ext cx="10179300" cy="9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General 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Diseñar el prototipo de una pierna móvil de un robot Cheetah capaz de emular rutinas de movimiento, que pueda usarse en futuros trabajos académicos y de investigación de la Universidad Nacional de Colombia.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Específicos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Char char="-"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Diseñar una estructura robusta y estabilizada capaz de mantener la pierna en posición fija y en voladizo.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Char char="-"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Proponer perfiles suavizados de movimiento para las rutinas a implementar.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Char char="-"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Generar una comunicación entre las señales de control y los motores a través del protocolo CAN.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  <p:pic>
        <p:nvPicPr>
          <p:cNvPr id="119" name="Google Shape;119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328475" y="8539850"/>
            <a:ext cx="5573350" cy="60703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"/>
          <p:cNvSpPr txBox="1"/>
          <p:nvPr/>
        </p:nvSpPr>
        <p:spPr>
          <a:xfrm>
            <a:off x="13548800" y="21303175"/>
            <a:ext cx="5704200" cy="45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metodología utilizada fue creada por el equipo</a:t>
            </a: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Está dividida en: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Char char="-"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Fijación de requerimientos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Char char="-"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Diseño de la solución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Char char="-"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Manufactura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Char char="-"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Documentación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0186231" y="21728689"/>
            <a:ext cx="3453000" cy="3453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"/>
          <p:cNvPicPr preferRelativeResize="0"/>
          <p:nvPr/>
        </p:nvPicPr>
        <p:blipFill rotWithShape="1">
          <a:blip r:embed="rId10">
            <a:alphaModFix/>
          </a:blip>
          <a:srcRect b="0" l="0" r="0" t="7278"/>
          <a:stretch/>
        </p:blipFill>
        <p:spPr>
          <a:xfrm>
            <a:off x="19212700" y="8539838"/>
            <a:ext cx="4734900" cy="5853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"/>
          <p:cNvSpPr txBox="1"/>
          <p:nvPr/>
        </p:nvSpPr>
        <p:spPr>
          <a:xfrm>
            <a:off x="6341925" y="10125375"/>
            <a:ext cx="5308500" cy="39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diseñó un prototipo de robot Cheetah utilizando servomotores GIM8106-6 y plástico PETG implementando rutinas de: caminar, correr y galopar.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p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3510888" y="15424352"/>
            <a:ext cx="3453000" cy="2728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7720625" y="15321638"/>
            <a:ext cx="2816257" cy="28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1003177" y="15398375"/>
            <a:ext cx="2652525" cy="2896557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"/>
          <p:cNvSpPr txBox="1"/>
          <p:nvPr/>
        </p:nvSpPr>
        <p:spPr>
          <a:xfrm>
            <a:off x="1775725" y="31711425"/>
            <a:ext cx="4734900" cy="19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Residuos electrónicos.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Funciona con energía no renovable.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"/>
          <p:cNvSpPr txBox="1"/>
          <p:nvPr/>
        </p:nvSpPr>
        <p:spPr>
          <a:xfrm>
            <a:off x="6729475" y="28922125"/>
            <a:ext cx="5308500" cy="24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Aprendizaje de estudiantes de la UN. 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Innovación para diversas aplicaciones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"/>
          <p:cNvSpPr txBox="1"/>
          <p:nvPr/>
        </p:nvSpPr>
        <p:spPr>
          <a:xfrm>
            <a:off x="6810375" y="31629800"/>
            <a:ext cx="4734900" cy="19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Conciencia sobre las aplicaciones de la robótica móvil.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"/>
          <p:cNvSpPr txBox="1"/>
          <p:nvPr/>
        </p:nvSpPr>
        <p:spPr>
          <a:xfrm>
            <a:off x="1806350" y="29092225"/>
            <a:ext cx="4354200" cy="19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Uso de plástico PETG reciclable a través de métodos mecánicos.</a:t>
            </a:r>
            <a:endParaRPr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1" name="Google Shape;131;p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1138498" y="33055148"/>
            <a:ext cx="1245501" cy="124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13436163" y="29206095"/>
            <a:ext cx="10881425" cy="24740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"/>
          <p:cNvPicPr preferRelativeResize="0"/>
          <p:nvPr/>
        </p:nvPicPr>
        <p:blipFill rotWithShape="1">
          <a:blip r:embed="rId16">
            <a:alphaModFix/>
          </a:blip>
          <a:srcRect b="0" l="17067" r="18111" t="0"/>
          <a:stretch/>
        </p:blipFill>
        <p:spPr>
          <a:xfrm>
            <a:off x="1131375" y="9998063"/>
            <a:ext cx="4734899" cy="4108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2022-09-15T16:14:27Z</dcterms:created>
  <dc:creator>catalinacruz108@outlook.com</dc:creator>
</cp:coreProperties>
</file>